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8" r:id="rId4"/>
    <p:sldId id="261" r:id="rId5"/>
    <p:sldId id="262" r:id="rId6"/>
    <p:sldId id="263" r:id="rId7"/>
    <p:sldId id="270" r:id="rId8"/>
    <p:sldId id="271" r:id="rId9"/>
    <p:sldId id="276" r:id="rId10"/>
    <p:sldId id="279" r:id="rId11"/>
    <p:sldId id="280" r:id="rId12"/>
    <p:sldId id="288" r:id="rId13"/>
    <p:sldId id="289" r:id="rId14"/>
    <p:sldId id="290" r:id="rId15"/>
    <p:sldId id="291" r:id="rId16"/>
    <p:sldId id="29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uno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CFF"/>
    <a:srgbClr val="3366CC"/>
    <a:srgbClr val="0099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C3F94-E0D9-4F2F-BC2C-ABC3AA603814}" type="doc">
      <dgm:prSet loTypeId="urn:microsoft.com/office/officeart/2005/8/layout/hProcess9" loCatId="process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pt-PT"/>
        </a:p>
      </dgm:t>
    </dgm:pt>
    <dgm:pt modelId="{7CD5D77D-A6A5-4C27-A695-6F0B8BCA2231}">
      <dgm:prSet phldrT="[Text]" custT="1"/>
      <dgm:spPr/>
      <dgm:t>
        <a:bodyPr/>
        <a:lstStyle/>
        <a:p>
          <a:r>
            <a:rPr lang="en-GB" sz="2000" dirty="0" smtClean="0"/>
            <a:t>Observations</a:t>
          </a:r>
          <a:endParaRPr lang="pt-PT" sz="2000" dirty="0"/>
        </a:p>
      </dgm:t>
    </dgm:pt>
    <dgm:pt modelId="{7BD92964-5D37-4630-9098-C990F6F77E5D}" type="parTrans" cxnId="{19B3F176-9B39-45A0-8E61-AB1EA859A0DE}">
      <dgm:prSet/>
      <dgm:spPr/>
      <dgm:t>
        <a:bodyPr/>
        <a:lstStyle/>
        <a:p>
          <a:endParaRPr lang="pt-PT" sz="2000"/>
        </a:p>
      </dgm:t>
    </dgm:pt>
    <dgm:pt modelId="{105ED3F7-3680-4B4E-8437-AEA6382E8E49}" type="sibTrans" cxnId="{19B3F176-9B39-45A0-8E61-AB1EA859A0DE}">
      <dgm:prSet custT="1"/>
      <dgm:spPr/>
      <dgm:t>
        <a:bodyPr/>
        <a:lstStyle/>
        <a:p>
          <a:endParaRPr lang="pt-PT" sz="2000"/>
        </a:p>
      </dgm:t>
    </dgm:pt>
    <dgm:pt modelId="{0EB73C4E-8EAC-4CEB-AF3D-8A85725D5393}">
      <dgm:prSet phldrT="[Text]" custT="1"/>
      <dgm:spPr/>
      <dgm:t>
        <a:bodyPr/>
        <a:lstStyle/>
        <a:p>
          <a:r>
            <a:rPr lang="en-GB" sz="2000" dirty="0" smtClean="0"/>
            <a:t>Rainfall Estimation / Forecasting</a:t>
          </a:r>
          <a:endParaRPr lang="pt-PT" sz="2000" dirty="0"/>
        </a:p>
      </dgm:t>
    </dgm:pt>
    <dgm:pt modelId="{87C2BFBB-E33D-418B-B13B-713873FAABDC}" type="parTrans" cxnId="{6EB45E55-C2AC-4481-BA71-BCF4F1E9B9A4}">
      <dgm:prSet/>
      <dgm:spPr/>
      <dgm:t>
        <a:bodyPr/>
        <a:lstStyle/>
        <a:p>
          <a:endParaRPr lang="pt-PT" sz="2000"/>
        </a:p>
      </dgm:t>
    </dgm:pt>
    <dgm:pt modelId="{1D5EFA21-2D6E-4C0A-9405-FC20DD82188F}" type="sibTrans" cxnId="{6EB45E55-C2AC-4481-BA71-BCF4F1E9B9A4}">
      <dgm:prSet custT="1"/>
      <dgm:spPr/>
      <dgm:t>
        <a:bodyPr/>
        <a:lstStyle/>
        <a:p>
          <a:endParaRPr lang="pt-PT" sz="2000"/>
        </a:p>
      </dgm:t>
    </dgm:pt>
    <dgm:pt modelId="{3213AA49-EAB3-4171-B6B5-664484D3BC37}">
      <dgm:prSet custT="1"/>
      <dgm:spPr/>
      <dgm:t>
        <a:bodyPr/>
        <a:lstStyle/>
        <a:p>
          <a:r>
            <a:rPr lang="en-GB" sz="2000" dirty="0" smtClean="0"/>
            <a:t>Urban Planning / Emergency management</a:t>
          </a:r>
          <a:endParaRPr lang="pt-PT" sz="2000" dirty="0"/>
        </a:p>
      </dgm:t>
    </dgm:pt>
    <dgm:pt modelId="{116C9439-F535-4129-8F04-BFD8AF7C5009}" type="parTrans" cxnId="{83CBDC0D-921F-4243-9152-5EF0F722116F}">
      <dgm:prSet/>
      <dgm:spPr/>
      <dgm:t>
        <a:bodyPr/>
        <a:lstStyle/>
        <a:p>
          <a:endParaRPr lang="pt-PT" sz="2000"/>
        </a:p>
      </dgm:t>
    </dgm:pt>
    <dgm:pt modelId="{21A4446C-1C68-4A7F-A4C8-8ABD8F22C4E9}" type="sibTrans" cxnId="{83CBDC0D-921F-4243-9152-5EF0F722116F}">
      <dgm:prSet/>
      <dgm:spPr/>
      <dgm:t>
        <a:bodyPr/>
        <a:lstStyle/>
        <a:p>
          <a:endParaRPr lang="pt-PT" sz="2000"/>
        </a:p>
      </dgm:t>
    </dgm:pt>
    <dgm:pt modelId="{D408A8B7-5784-4263-BDAF-E70AB579DC0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2000" b="1" dirty="0" smtClean="0"/>
            <a:t>Flood Modelling / Forecasting (WP3)</a:t>
          </a:r>
          <a:endParaRPr lang="pt-PT" sz="2000" b="1" dirty="0"/>
        </a:p>
      </dgm:t>
    </dgm:pt>
    <dgm:pt modelId="{969B0314-43DC-435C-8EF7-7BD63F90A030}" type="sibTrans" cxnId="{78176C6C-1B68-44B2-A136-9314AB399EA6}">
      <dgm:prSet custT="1"/>
      <dgm:spPr/>
      <dgm:t>
        <a:bodyPr/>
        <a:lstStyle/>
        <a:p>
          <a:endParaRPr lang="pt-PT" sz="2000"/>
        </a:p>
      </dgm:t>
    </dgm:pt>
    <dgm:pt modelId="{4F9EBB5D-46C5-4E27-BDFB-BD6350F207E5}" type="parTrans" cxnId="{78176C6C-1B68-44B2-A136-9314AB399EA6}">
      <dgm:prSet/>
      <dgm:spPr/>
      <dgm:t>
        <a:bodyPr/>
        <a:lstStyle/>
        <a:p>
          <a:endParaRPr lang="pt-PT" sz="2000"/>
        </a:p>
      </dgm:t>
    </dgm:pt>
    <dgm:pt modelId="{C2DCE27D-C34D-4F38-A693-6F77C7A321BA}" type="pres">
      <dgm:prSet presAssocID="{789C3F94-E0D9-4F2F-BC2C-ABC3AA6038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B972C55-F3F1-4EF9-86CC-001D027C8A77}" type="pres">
      <dgm:prSet presAssocID="{789C3F94-E0D9-4F2F-BC2C-ABC3AA603814}" presName="arrow" presStyleLbl="bgShp" presStyleIdx="0" presStyleCnt="1"/>
      <dgm:spPr/>
      <dgm:t>
        <a:bodyPr/>
        <a:lstStyle/>
        <a:p>
          <a:endParaRPr lang="en-GB"/>
        </a:p>
      </dgm:t>
    </dgm:pt>
    <dgm:pt modelId="{DB9B486C-0AE1-4783-8995-C5D5E91A752C}" type="pres">
      <dgm:prSet presAssocID="{789C3F94-E0D9-4F2F-BC2C-ABC3AA603814}" presName="linearProcess" presStyleCnt="0"/>
      <dgm:spPr/>
      <dgm:t>
        <a:bodyPr/>
        <a:lstStyle/>
        <a:p>
          <a:endParaRPr lang="en-GB"/>
        </a:p>
      </dgm:t>
    </dgm:pt>
    <dgm:pt modelId="{78BC09D8-905B-478D-8FDD-C0C6184ED6FC}" type="pres">
      <dgm:prSet presAssocID="{7CD5D77D-A6A5-4C27-A695-6F0B8BCA223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2177B6-D231-4B7C-B654-F098368C8048}" type="pres">
      <dgm:prSet presAssocID="{105ED3F7-3680-4B4E-8437-AEA6382E8E49}" presName="sibTrans" presStyleCnt="0"/>
      <dgm:spPr/>
      <dgm:t>
        <a:bodyPr/>
        <a:lstStyle/>
        <a:p>
          <a:endParaRPr lang="en-GB"/>
        </a:p>
      </dgm:t>
    </dgm:pt>
    <dgm:pt modelId="{7F217BA0-C28A-424F-B84C-AAAC9AC46260}" type="pres">
      <dgm:prSet presAssocID="{0EB73C4E-8EAC-4CEB-AF3D-8A85725D539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E670BB6-9D50-4286-87DA-5206AD65F230}" type="pres">
      <dgm:prSet presAssocID="{1D5EFA21-2D6E-4C0A-9405-FC20DD82188F}" presName="sibTrans" presStyleCnt="0"/>
      <dgm:spPr/>
      <dgm:t>
        <a:bodyPr/>
        <a:lstStyle/>
        <a:p>
          <a:endParaRPr lang="en-GB"/>
        </a:p>
      </dgm:t>
    </dgm:pt>
    <dgm:pt modelId="{BA7C88AE-8F1E-4ABF-B587-17F09FC4C5F0}" type="pres">
      <dgm:prSet presAssocID="{D408A8B7-5784-4263-BDAF-E70AB579DC0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A61F97-1E4F-4842-9C6F-EACC79D7FD02}" type="pres">
      <dgm:prSet presAssocID="{969B0314-43DC-435C-8EF7-7BD63F90A030}" presName="sibTrans" presStyleCnt="0"/>
      <dgm:spPr/>
      <dgm:t>
        <a:bodyPr/>
        <a:lstStyle/>
        <a:p>
          <a:endParaRPr lang="en-GB"/>
        </a:p>
      </dgm:t>
    </dgm:pt>
    <dgm:pt modelId="{72C60F13-A39C-4082-A64E-9E786BD420B4}" type="pres">
      <dgm:prSet presAssocID="{3213AA49-EAB3-4171-B6B5-664484D3BC3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6C65F6-0E55-4841-9547-04D46CFBA581}" type="presOf" srcId="{789C3F94-E0D9-4F2F-BC2C-ABC3AA603814}" destId="{C2DCE27D-C34D-4F38-A693-6F77C7A321BA}" srcOrd="0" destOrd="0" presId="urn:microsoft.com/office/officeart/2005/8/layout/hProcess9"/>
    <dgm:cxn modelId="{182566EF-1878-4201-B03A-0B948EB965EC}" type="presOf" srcId="{7CD5D77D-A6A5-4C27-A695-6F0B8BCA2231}" destId="{78BC09D8-905B-478D-8FDD-C0C6184ED6FC}" srcOrd="0" destOrd="0" presId="urn:microsoft.com/office/officeart/2005/8/layout/hProcess9"/>
    <dgm:cxn modelId="{83CBDC0D-921F-4243-9152-5EF0F722116F}" srcId="{789C3F94-E0D9-4F2F-BC2C-ABC3AA603814}" destId="{3213AA49-EAB3-4171-B6B5-664484D3BC37}" srcOrd="3" destOrd="0" parTransId="{116C9439-F535-4129-8F04-BFD8AF7C5009}" sibTransId="{21A4446C-1C68-4A7F-A4C8-8ABD8F22C4E9}"/>
    <dgm:cxn modelId="{63E03652-9A35-476F-AB65-CD26DD5FC01F}" type="presOf" srcId="{0EB73C4E-8EAC-4CEB-AF3D-8A85725D5393}" destId="{7F217BA0-C28A-424F-B84C-AAAC9AC46260}" srcOrd="0" destOrd="0" presId="urn:microsoft.com/office/officeart/2005/8/layout/hProcess9"/>
    <dgm:cxn modelId="{6EB45E55-C2AC-4481-BA71-BCF4F1E9B9A4}" srcId="{789C3F94-E0D9-4F2F-BC2C-ABC3AA603814}" destId="{0EB73C4E-8EAC-4CEB-AF3D-8A85725D5393}" srcOrd="1" destOrd="0" parTransId="{87C2BFBB-E33D-418B-B13B-713873FAABDC}" sibTransId="{1D5EFA21-2D6E-4C0A-9405-FC20DD82188F}"/>
    <dgm:cxn modelId="{78176C6C-1B68-44B2-A136-9314AB399EA6}" srcId="{789C3F94-E0D9-4F2F-BC2C-ABC3AA603814}" destId="{D408A8B7-5784-4263-BDAF-E70AB579DC01}" srcOrd="2" destOrd="0" parTransId="{4F9EBB5D-46C5-4E27-BDFB-BD6350F207E5}" sibTransId="{969B0314-43DC-435C-8EF7-7BD63F90A030}"/>
    <dgm:cxn modelId="{BB70EE08-6CBD-4C5B-A7F8-748CBBEC997E}" type="presOf" srcId="{3213AA49-EAB3-4171-B6B5-664484D3BC37}" destId="{72C60F13-A39C-4082-A64E-9E786BD420B4}" srcOrd="0" destOrd="0" presId="urn:microsoft.com/office/officeart/2005/8/layout/hProcess9"/>
    <dgm:cxn modelId="{0C2BC1B4-B3F2-4268-9385-59F37BAACEB0}" type="presOf" srcId="{D408A8B7-5784-4263-BDAF-E70AB579DC01}" destId="{BA7C88AE-8F1E-4ABF-B587-17F09FC4C5F0}" srcOrd="0" destOrd="0" presId="urn:microsoft.com/office/officeart/2005/8/layout/hProcess9"/>
    <dgm:cxn modelId="{19B3F176-9B39-45A0-8E61-AB1EA859A0DE}" srcId="{789C3F94-E0D9-4F2F-BC2C-ABC3AA603814}" destId="{7CD5D77D-A6A5-4C27-A695-6F0B8BCA2231}" srcOrd="0" destOrd="0" parTransId="{7BD92964-5D37-4630-9098-C990F6F77E5D}" sibTransId="{105ED3F7-3680-4B4E-8437-AEA6382E8E49}"/>
    <dgm:cxn modelId="{2E199B01-B31E-47B6-82B9-6F29AD3BA04C}" type="presParOf" srcId="{C2DCE27D-C34D-4F38-A693-6F77C7A321BA}" destId="{2B972C55-F3F1-4EF9-86CC-001D027C8A77}" srcOrd="0" destOrd="0" presId="urn:microsoft.com/office/officeart/2005/8/layout/hProcess9"/>
    <dgm:cxn modelId="{819B9B73-9948-4AF3-AEA3-E85909D268CD}" type="presParOf" srcId="{C2DCE27D-C34D-4F38-A693-6F77C7A321BA}" destId="{DB9B486C-0AE1-4783-8995-C5D5E91A752C}" srcOrd="1" destOrd="0" presId="urn:microsoft.com/office/officeart/2005/8/layout/hProcess9"/>
    <dgm:cxn modelId="{9BA3E1A8-A6C9-4E48-9F73-1404FA399BFA}" type="presParOf" srcId="{DB9B486C-0AE1-4783-8995-C5D5E91A752C}" destId="{78BC09D8-905B-478D-8FDD-C0C6184ED6FC}" srcOrd="0" destOrd="0" presId="urn:microsoft.com/office/officeart/2005/8/layout/hProcess9"/>
    <dgm:cxn modelId="{001DBF17-DAAD-4745-8853-77FF631F64C6}" type="presParOf" srcId="{DB9B486C-0AE1-4783-8995-C5D5E91A752C}" destId="{922177B6-D231-4B7C-B654-F098368C8048}" srcOrd="1" destOrd="0" presId="urn:microsoft.com/office/officeart/2005/8/layout/hProcess9"/>
    <dgm:cxn modelId="{2F4ADE05-EC99-4BAB-9338-5B0D324018BA}" type="presParOf" srcId="{DB9B486C-0AE1-4783-8995-C5D5E91A752C}" destId="{7F217BA0-C28A-424F-B84C-AAAC9AC46260}" srcOrd="2" destOrd="0" presId="urn:microsoft.com/office/officeart/2005/8/layout/hProcess9"/>
    <dgm:cxn modelId="{75F43CD0-CC40-4E6B-8FC5-5369E76A439A}" type="presParOf" srcId="{DB9B486C-0AE1-4783-8995-C5D5E91A752C}" destId="{9E670BB6-9D50-4286-87DA-5206AD65F230}" srcOrd="3" destOrd="0" presId="urn:microsoft.com/office/officeart/2005/8/layout/hProcess9"/>
    <dgm:cxn modelId="{F103AF3E-E883-47D5-8663-EAA73D3B7496}" type="presParOf" srcId="{DB9B486C-0AE1-4783-8995-C5D5E91A752C}" destId="{BA7C88AE-8F1E-4ABF-B587-17F09FC4C5F0}" srcOrd="4" destOrd="0" presId="urn:microsoft.com/office/officeart/2005/8/layout/hProcess9"/>
    <dgm:cxn modelId="{977DFD55-8471-4F2F-8A20-71CE59594A7E}" type="presParOf" srcId="{DB9B486C-0AE1-4783-8995-C5D5E91A752C}" destId="{9DA61F97-1E4F-4842-9C6F-EACC79D7FD02}" srcOrd="5" destOrd="0" presId="urn:microsoft.com/office/officeart/2005/8/layout/hProcess9"/>
    <dgm:cxn modelId="{76C9AF0A-1C4C-4207-8A12-97E299D4AB58}" type="presParOf" srcId="{DB9B486C-0AE1-4783-8995-C5D5E91A752C}" destId="{72C60F13-A39C-4082-A64E-9E786BD420B4}" srcOrd="6" destOrd="0" presId="urn:microsoft.com/office/officeart/2005/8/layout/hProcess9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A4C743-6074-4D9A-82C7-14269236F29D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148B16-6FCD-4A24-9A11-EBA040A96C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79C47-6CBE-469D-8C0D-B633D054E90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2ECBB3-7E0A-4977-BC69-34C261593DCE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208ED7-69C5-4106-9394-58B2A5B796BA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a-DK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Untie a knot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F6516-2FA1-4F43-82EF-19BF320EBA1E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a-DK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001. IMPERIAL COLLEGE\10. Interreg Project\04. Project_Execution\F07. RainGain Logo\Logo_Small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336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0" y="1341438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/>
          <a:srcRect l="10631" t="67641" r="4620" b="16856"/>
          <a:stretch>
            <a:fillRect/>
          </a:stretch>
        </p:blipFill>
        <p:spPr bwMode="auto">
          <a:xfrm>
            <a:off x="0" y="594995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001. IMPERIAL COLLEGE\10. Interreg Project\04. Project_Execution\F07. RainGain Logo\EU_Interreg_IVB_Logo.bmp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34938"/>
            <a:ext cx="15811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336704" cy="17526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21CF20-3A50-42E5-9C2A-24FA4F114BAD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CBED5-0E4F-4D6B-8D2F-A5F208F48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8D5982-1817-4979-AF79-70A120328DAC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9D7AE4-74B9-46C2-A7B5-07FC58083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B94F99-4E3D-42F3-B3F1-C47311F8602A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6E0FAC-6162-43B0-975B-377B732F8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 l="10631" t="67641" r="4620" b="16856"/>
          <a:stretch>
            <a:fillRect/>
          </a:stretch>
        </p:blipFill>
        <p:spPr bwMode="auto">
          <a:xfrm>
            <a:off x="0" y="594995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001. IMPERIAL COLLEGE\10. Interreg Project\04. Project_Execution\F07. RainGain Logo\Logo_Small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668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D:\001. IMPERIAL COLLEGE\10. Interreg Project\04. Project_Execution\F07. RainGain Logo\EU_Interreg_IVB_Logo.bmp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15888"/>
            <a:ext cx="12207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7200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0324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001. IMPERIAL COLLEGE\10. Interreg Project\04. Project_Execution\F07. RainGain Logo\Logo_Small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668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3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D:\001. IMPERIAL COLLEGE\10. Interreg Project\04. Project_Execution\F07. RainGain Logo\EU_Interreg_IVB_Logo.bm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15888"/>
            <a:ext cx="12207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7200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924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18D15F-5C3E-4688-B205-0C4D758FD5B1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D9636C-324A-4205-9BA8-AF682AA40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E7D6FB-F3A1-4A15-800A-5F8857467A21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A93668-05C2-4F77-9238-86D3BA791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A168A-5E04-4780-ADDC-6D78CCC0F023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17AB1F-F097-407A-BCB4-C320C4140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5C2173-C0FA-42D4-AE64-447AC4640A72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55E4B0-B84C-439E-BEE4-96E0B472E1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A3523E-1218-4E78-9998-7F553971C105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D6D31E-26C6-4E4F-B2E2-1D5C5945A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67AF10-DF82-44B8-AF03-C64D2377C27C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4E4B94-810A-413E-B174-9735F788B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.maksimovic@imperial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://www.scientia.blog.br/wordpress/wp-content/uploads/S&#227;o-Paulo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WP3: </a:t>
            </a:r>
            <a:r>
              <a:rPr lang="en-GB" b="1" dirty="0" smtClean="0"/>
              <a:t>Urban pluvial flood</a:t>
            </a:r>
            <a:br>
              <a:rPr lang="en-GB" b="1" dirty="0" smtClean="0"/>
            </a:br>
            <a:r>
              <a:rPr lang="en-GB" b="1" dirty="0" smtClean="0"/>
              <a:t>           modelling and prediction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8135937" cy="1752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Kick-off Meeting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err="1" smtClean="0"/>
              <a:t>Ecole</a:t>
            </a:r>
            <a:r>
              <a:rPr lang="en-GB" sz="2800" dirty="0" smtClean="0"/>
              <a:t> des </a:t>
            </a:r>
            <a:r>
              <a:rPr lang="en-GB" sz="2800" dirty="0" err="1" smtClean="0"/>
              <a:t>Ponts</a:t>
            </a:r>
            <a:r>
              <a:rPr lang="en-GB" sz="2800" dirty="0" smtClean="0"/>
              <a:t> Paris Tech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November 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2011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Prof. </a:t>
            </a:r>
            <a:r>
              <a:rPr lang="en-GB" sz="2800" dirty="0" err="1" smtClean="0"/>
              <a:t>Čedo</a:t>
            </a:r>
            <a:r>
              <a:rPr lang="en-GB" sz="2800" dirty="0" smtClean="0"/>
              <a:t> </a:t>
            </a:r>
            <a:r>
              <a:rPr lang="en-GB" sz="2800" dirty="0" err="1" smtClean="0"/>
              <a:t>Maksimović</a:t>
            </a:r>
            <a:endParaRPr lang="en-GB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300" dirty="0" smtClean="0"/>
              <a:t>ICL Team: Li-Pen Wang, Susana Ochoa, </a:t>
            </a:r>
            <a:r>
              <a:rPr lang="en-GB" sz="2300" dirty="0" err="1" smtClean="0"/>
              <a:t>Nuno</a:t>
            </a:r>
            <a:r>
              <a:rPr lang="en-GB" sz="2300" dirty="0" smtClean="0"/>
              <a:t> </a:t>
            </a:r>
            <a:r>
              <a:rPr lang="en-GB" sz="2300" dirty="0" err="1" smtClean="0"/>
              <a:t>Simões</a:t>
            </a:r>
            <a:r>
              <a:rPr lang="en-GB" sz="2300" dirty="0" smtClean="0"/>
              <a:t>, Christian </a:t>
            </a:r>
            <a:r>
              <a:rPr lang="en-GB" sz="2300" dirty="0" err="1" smtClean="0"/>
              <a:t>Onof</a:t>
            </a:r>
            <a:r>
              <a:rPr lang="en-GB" sz="2300" dirty="0" smtClean="0"/>
              <a:t>, Neil McIntyre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496300" cy="719137"/>
          </a:xfrm>
        </p:spPr>
        <p:txBody>
          <a:bodyPr/>
          <a:lstStyle/>
          <a:p>
            <a:r>
              <a:rPr lang="en-GB" smtClean="0"/>
              <a:t>WP3 “Connections”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9138"/>
            <a:ext cx="8496300" cy="4392612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The main input for flood modelling and forecasting is rainfall (WP2): </a:t>
            </a:r>
            <a:r>
              <a:rPr lang="en-GB" sz="2800" dirty="0" smtClean="0">
                <a:solidFill>
                  <a:srgbClr val="FF0000"/>
                </a:solidFill>
              </a:rPr>
              <a:t>the main inputs will come from WP2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The results of WP3 are the basis for flood risk management and enhanced </a:t>
            </a:r>
            <a:r>
              <a:rPr lang="en-GB" sz="2800" dirty="0"/>
              <a:t>urban water management </a:t>
            </a:r>
            <a:r>
              <a:rPr lang="en-GB" sz="2800" dirty="0" smtClean="0"/>
              <a:t>strategies (WP4): </a:t>
            </a:r>
            <a:r>
              <a:rPr lang="en-GB" sz="2800" dirty="0" smtClean="0">
                <a:solidFill>
                  <a:srgbClr val="FF0000"/>
                </a:solidFill>
              </a:rPr>
              <a:t>it constitutes one of the main inputs for WP4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63888" y="5445224"/>
            <a:ext cx="201622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WP3</a:t>
            </a:r>
            <a:endParaRPr lang="en-GB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00113" y="5445125"/>
            <a:ext cx="2016125" cy="720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WP2</a:t>
            </a:r>
            <a:endParaRPr lang="en-GB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227763" y="5445125"/>
            <a:ext cx="2016125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WP4</a:t>
            </a:r>
            <a:endParaRPr lang="en-GB" sz="3200" b="1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916238" y="5805488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5580063" y="5805488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150" y="0"/>
            <a:ext cx="547370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– Objectives &amp; Actions</a:t>
            </a:r>
            <a:endParaRPr lang="en-GB" sz="36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496300" cy="719137"/>
          </a:xfrm>
        </p:spPr>
        <p:txBody>
          <a:bodyPr/>
          <a:lstStyle/>
          <a:p>
            <a:r>
              <a:rPr lang="en-GB" smtClean="0"/>
              <a:t>WP 3 - Actions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23850" y="1989138"/>
            <a:ext cx="8496300" cy="43926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smtClean="0"/>
              <a:t>A10: </a:t>
            </a:r>
            <a:r>
              <a:rPr lang="en-GB" smtClean="0"/>
              <a:t>Adoption, customisation and automatic linkage of rainfall forecasts to pluvial flood models</a:t>
            </a:r>
          </a:p>
          <a:p>
            <a:pPr>
              <a:spcAft>
                <a:spcPts val="600"/>
              </a:spcAft>
            </a:pPr>
            <a:r>
              <a:rPr lang="en-GB" b="1" smtClean="0"/>
              <a:t>A11:</a:t>
            </a:r>
            <a:r>
              <a:rPr lang="en-GB" smtClean="0"/>
              <a:t> Improvement and customisation of models for urban pluvial flood forecasting at fine scales in each of the pilot locations.</a:t>
            </a:r>
          </a:p>
          <a:p>
            <a:pPr>
              <a:spcAft>
                <a:spcPts val="600"/>
              </a:spcAft>
            </a:pPr>
            <a:r>
              <a:rPr lang="en-GB" b="1" smtClean="0"/>
              <a:t>A12:</a:t>
            </a:r>
            <a:r>
              <a:rPr lang="en-GB" smtClean="0"/>
              <a:t> Full-scale testing of the models for pluvial flood prediction in each of the pilot locations</a:t>
            </a:r>
          </a:p>
          <a:p>
            <a:pPr>
              <a:spcAft>
                <a:spcPts val="600"/>
              </a:spcAft>
            </a:pPr>
            <a:r>
              <a:rPr lang="en-GB" b="1" smtClean="0"/>
              <a:t>A13: </a:t>
            </a:r>
            <a:r>
              <a:rPr lang="en-GB" smtClean="0"/>
              <a:t>Development of guidelines and training material for capacity building and training of future end-users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150" y="0"/>
            <a:ext cx="547370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– Objectives &amp; Actions</a:t>
            </a:r>
            <a:endParaRPr lang="en-GB" sz="36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4. Case Studies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0" y="1328738"/>
          <a:ext cx="8064500" cy="471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4248472"/>
                <a:gridCol w="2088233"/>
              </a:tblGrid>
              <a:tr h="601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CASE STUDY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RAINFALL DATA AVAILABLE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HYDRAULIC MODELS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Rotterdam (NL)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new </a:t>
                      </a:r>
                      <a:r>
                        <a:rPr lang="en-GB" sz="1800" dirty="0" err="1">
                          <a:effectLst/>
                        </a:rPr>
                        <a:t>polarimetric</a:t>
                      </a:r>
                      <a:r>
                        <a:rPr lang="en-GB" sz="1800" dirty="0">
                          <a:effectLst/>
                        </a:rPr>
                        <a:t> X-band </a:t>
                      </a:r>
                      <a:r>
                        <a:rPr lang="en-GB" sz="1800" dirty="0" smtClean="0">
                          <a:effectLst/>
                        </a:rPr>
                        <a:t>radar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>
                          <a:effectLst/>
                        </a:rPr>
                        <a:t>Sobek</a:t>
                      </a:r>
                      <a:r>
                        <a:rPr lang="en-GB" sz="1800" dirty="0">
                          <a:effectLst/>
                        </a:rPr>
                        <a:t>-Urban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Paris (FR)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new </a:t>
                      </a:r>
                      <a:r>
                        <a:rPr lang="en-GB" sz="1800" dirty="0" err="1">
                          <a:effectLst/>
                        </a:rPr>
                        <a:t>polarimetric</a:t>
                      </a:r>
                      <a:r>
                        <a:rPr lang="en-GB" sz="1800" dirty="0">
                          <a:effectLst/>
                        </a:rPr>
                        <a:t> X-band radar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Leuven (BE)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enhanced previously  acquired X-band radar and acquisition of 4 additional rain gauges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Infoworks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Croydon (UK)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upgraded C-band radar, testing and implementation of superresolution protocol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>
                          <a:effectLst/>
                        </a:rPr>
                        <a:t>Tuflow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Redbridge (UK)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upgraded C-band radar, testing and implementation of superresolution protocol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>
                          <a:effectLst/>
                        </a:rPr>
                        <a:t>Infoworks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150" y="188913"/>
            <a:ext cx="54737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– Case Studies</a:t>
            </a:r>
            <a:endParaRPr lang="en-GB" sz="36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2800" name="TextBox 6"/>
          <p:cNvSpPr txBox="1">
            <a:spLocks noChangeArrowheads="1"/>
          </p:cNvSpPr>
          <p:nvPr/>
        </p:nvSpPr>
        <p:spPr bwMode="auto">
          <a:xfrm>
            <a:off x="395288" y="616585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  <a:latin typeface="Calibri" pitchFamily="34" charset="0"/>
              </a:rPr>
              <a:t>Other rainfall data sources? Are the hydraulic models set up? Do they have a surface component?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07950" y="1341438"/>
            <a:ext cx="4176713" cy="863600"/>
          </a:xfrm>
        </p:spPr>
        <p:txBody>
          <a:bodyPr/>
          <a:lstStyle/>
          <a:p>
            <a:r>
              <a:rPr lang="en-GB" sz="3200" smtClean="0"/>
              <a:t>UK Study Site: Cranbrook catchment</a:t>
            </a:r>
          </a:p>
        </p:txBody>
      </p:sp>
      <p:pic>
        <p:nvPicPr>
          <p:cNvPr id="33794" name="Picture 2" descr="Redbridge_v12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309721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457200" y="5634038"/>
            <a:ext cx="822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2200">
                <a:latin typeface="Calibri" pitchFamily="34" charset="0"/>
              </a:rPr>
              <a:t>The drainage area of the Cranbrook catchment is approximately 910 hectares; the main water course is about 5.75 km long, of which 5.69 km are piped or culverted.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150" y="188913"/>
            <a:ext cx="54737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– Case Studies</a:t>
            </a:r>
            <a:endParaRPr lang="en-GB" sz="36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33797" name="Picture 6" descr="1d1d cranbrook_v5.jpg"/>
          <p:cNvPicPr>
            <a:picLocks noChangeAspect="1"/>
          </p:cNvPicPr>
          <p:nvPr/>
        </p:nvPicPr>
        <p:blipFill>
          <a:blip r:embed="rId3"/>
          <a:srcRect l="8047" t="3226" r="5171" b="3226"/>
          <a:stretch>
            <a:fillRect/>
          </a:stretch>
        </p:blipFill>
        <p:spPr bwMode="auto">
          <a:xfrm>
            <a:off x="4716463" y="1114425"/>
            <a:ext cx="41656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 flipV="1">
            <a:off x="1885950" y="1125538"/>
            <a:ext cx="2830513" cy="307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92288" y="4400550"/>
            <a:ext cx="2924175" cy="1189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88" y="1341438"/>
            <a:ext cx="3205162" cy="446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The Cranbrook catchment is within the coverage area of two C-band radars: </a:t>
            </a:r>
            <a:r>
              <a:rPr lang="en-GB" dirty="0" err="1" smtClean="0">
                <a:solidFill>
                  <a:schemeClr val="tx1"/>
                </a:solidFill>
              </a:rPr>
              <a:t>Chenies</a:t>
            </a:r>
            <a:r>
              <a:rPr lang="en-GB" dirty="0" smtClean="0">
                <a:solidFill>
                  <a:schemeClr val="tx1"/>
                </a:solidFill>
              </a:rPr>
              <a:t> and </a:t>
            </a:r>
            <a:r>
              <a:rPr lang="en-GB" dirty="0" err="1" smtClean="0">
                <a:solidFill>
                  <a:schemeClr val="tx1"/>
                </a:solidFill>
              </a:rPr>
              <a:t>Thurnham</a:t>
            </a:r>
            <a:r>
              <a:rPr lang="en-GB" dirty="0" smtClean="0">
                <a:solidFill>
                  <a:schemeClr val="tx1"/>
                </a:solidFill>
              </a:rPr>
              <a:t>, operated by UK Met Office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150" y="188913"/>
            <a:ext cx="54737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– Case Studies </a:t>
            </a:r>
            <a:endParaRPr lang="en-GB" sz="36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34819" name="Picture 5" descr="Redbridge_Radars3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268413"/>
            <a:ext cx="53022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5. Contact details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5288" y="3213100"/>
            <a:ext cx="7956550" cy="889000"/>
          </a:xfrm>
        </p:spPr>
        <p:txBody>
          <a:bodyPr>
            <a:noAutofit/>
          </a:bodyPr>
          <a:lstStyle/>
          <a:p>
            <a:pPr marL="358775" indent="-358775" algn="ctr">
              <a:spcBef>
                <a:spcPct val="0"/>
              </a:spcBef>
            </a:pPr>
            <a:r>
              <a:rPr lang="en-GB" sz="2800" smtClean="0">
                <a:solidFill>
                  <a:srgbClr val="7F7F7F"/>
                </a:solidFill>
              </a:rPr>
              <a:t>Prof. Čedo Maksimović </a:t>
            </a:r>
          </a:p>
          <a:p>
            <a:pPr marL="358775" indent="-358775" algn="ctr">
              <a:spcBef>
                <a:spcPct val="0"/>
              </a:spcBef>
            </a:pPr>
            <a:r>
              <a:rPr lang="en-GB" sz="2800" smtClean="0">
                <a:solidFill>
                  <a:srgbClr val="7F7F7F"/>
                </a:solidFill>
              </a:rPr>
              <a:t>Department of Civil and Environmetal Engineering</a:t>
            </a:r>
          </a:p>
          <a:p>
            <a:pPr marL="358775" indent="-358775" algn="ctr">
              <a:spcBef>
                <a:spcPct val="0"/>
              </a:spcBef>
            </a:pPr>
            <a:r>
              <a:rPr lang="en-GB" sz="2800" smtClean="0">
                <a:solidFill>
                  <a:srgbClr val="7F7F7F"/>
                </a:solidFill>
              </a:rPr>
              <a:t>Imperial College London</a:t>
            </a:r>
          </a:p>
          <a:p>
            <a:pPr marL="358775" indent="-358775" algn="ctr">
              <a:spcBef>
                <a:spcPct val="0"/>
              </a:spcBef>
            </a:pPr>
            <a:r>
              <a:rPr lang="en-GB" sz="2800" b="1" smtClean="0">
                <a:solidFill>
                  <a:srgbClr val="7F7F7F"/>
                </a:solidFill>
                <a:hlinkClick r:id="rId2"/>
              </a:rPr>
              <a:t>c.maksimovic@imperial.ac.uk</a:t>
            </a:r>
            <a:endParaRPr lang="en-GB" sz="2800" b="1" smtClean="0">
              <a:solidFill>
                <a:srgbClr val="7F7F7F"/>
              </a:solidFill>
            </a:endParaRPr>
          </a:p>
          <a:p>
            <a:pPr marL="358775" indent="-358775" algn="ctr">
              <a:spcBef>
                <a:spcPct val="0"/>
              </a:spcBef>
            </a:pPr>
            <a:r>
              <a:rPr lang="en-GB" sz="2800" b="1" smtClean="0">
                <a:solidFill>
                  <a:srgbClr val="7F7F7F"/>
                </a:solidFill>
              </a:rPr>
              <a:t>Prone + 44 20 7594 6013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773238"/>
            <a:ext cx="7989887" cy="1874837"/>
          </a:xfrm>
        </p:spPr>
        <p:txBody>
          <a:bodyPr>
            <a:normAutofit/>
          </a:bodyPr>
          <a:lstStyle/>
          <a:p>
            <a:pPr marL="838200" indent="-838200">
              <a:buFontTx/>
              <a:buAutoNum type="arabicPeriod"/>
            </a:pPr>
            <a:r>
              <a:rPr lang="en-GB" sz="4000" cap="none" smtClean="0"/>
              <a:t>INTRODUCTION TO URBAN PLUVIAL</a:t>
            </a:r>
            <a:br>
              <a:rPr lang="en-GB" sz="4000" cap="none" smtClean="0"/>
            </a:br>
            <a:r>
              <a:rPr lang="en-GB" sz="4000" cap="none" smtClean="0"/>
              <a:t>FLOOD MODELLING AND FORECASTING</a:t>
            </a:r>
            <a:br>
              <a:rPr lang="en-GB" sz="4000" cap="none" smtClean="0"/>
            </a:br>
            <a:endParaRPr lang="en-GB" sz="4000" cap="none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8135937" cy="1752600"/>
          </a:xfrm>
        </p:spPr>
        <p:txBody>
          <a:bodyPr rtlCol="0">
            <a:normAutofit lnSpcReduction="10000"/>
          </a:bodyPr>
          <a:lstStyle/>
          <a:p>
            <a:pPr marL="360000" indent="-36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What is urban pluvial flooding?</a:t>
            </a:r>
          </a:p>
          <a:p>
            <a:pPr marL="360000" indent="-36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to model urban pluvial flooding?</a:t>
            </a:r>
          </a:p>
          <a:p>
            <a:pPr marL="360000" indent="-36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Requirements of urban pluvial flood models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htm_2010092401144630003010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05325"/>
            <a:ext cx="4392612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0" name="Rectangle 3" descr="flood0159"/>
          <p:cNvSpPr>
            <a:spLocks noGrp="1" noChangeAspect="1" noChangeArrowheads="1"/>
          </p:cNvSpPr>
          <p:nvPr isPhoto="1"/>
        </p:nvSpPr>
        <p:spPr bwMode="auto">
          <a:xfrm>
            <a:off x="5148263" y="2197100"/>
            <a:ext cx="3455987" cy="2239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611188" y="2565400"/>
            <a:ext cx="43926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alibri" pitchFamily="34" charset="0"/>
                <a:cs typeface="Times New Roman" pitchFamily="18" charset="0"/>
              </a:rPr>
              <a:t>Extreme rainfall events </a:t>
            </a:r>
            <a:r>
              <a:rPr lang="en-GB" sz="3200">
                <a:latin typeface="Calibri" pitchFamily="34" charset="0"/>
                <a:cs typeface="Times New Roman" pitchFamily="18" charset="0"/>
              </a:rPr>
              <a:t>exceed the capacity of the drainage system!</a:t>
            </a:r>
          </a:p>
        </p:txBody>
      </p:sp>
      <p:pic>
        <p:nvPicPr>
          <p:cNvPr id="17412" name="Picture 8" descr="São Paulo">
            <a:hlinkClick r:id="rId4" tooltip="São Paulo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510088"/>
            <a:ext cx="3455987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50825" y="981075"/>
            <a:ext cx="6913563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CO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Urban</a:t>
            </a:r>
            <a:r>
              <a:rPr lang="es-CO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Pluvial </a:t>
            </a:r>
            <a:r>
              <a:rPr lang="es-CO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Flooding</a:t>
            </a:r>
            <a:endParaRPr lang="en-GB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150" y="188913"/>
            <a:ext cx="547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WP3 - Introduction </a:t>
            </a:r>
            <a:endParaRPr lang="en-GB" sz="40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 txBox="1">
            <a:spLocks noChangeArrowheads="1"/>
          </p:cNvSpPr>
          <p:nvPr/>
        </p:nvSpPr>
        <p:spPr bwMode="auto">
          <a:xfrm>
            <a:off x="4989513" y="3070225"/>
            <a:ext cx="39036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GB" sz="2400">
                <a:latin typeface="Calibri" pitchFamily="34" charset="0"/>
              </a:rPr>
              <a:t>Advanced  (Water Sensitive) Urban Planning</a:t>
            </a:r>
          </a:p>
        </p:txBody>
      </p:sp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179388" y="3068638"/>
            <a:ext cx="44640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GB" sz="2400">
                <a:latin typeface="Calibri" pitchFamily="34" charset="0"/>
              </a:rPr>
              <a:t>Improved Forecasting and Event Management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979613" y="1557338"/>
            <a:ext cx="5184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GB" sz="4000" b="1">
                <a:latin typeface="Calibri" pitchFamily="34" charset="0"/>
              </a:rPr>
              <a:t>Mitigation solutions?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4925" y="1052513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Urban Pluvial Flooding</a:t>
            </a:r>
            <a:endParaRPr lang="en-GB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7" name="Right Arrow 16"/>
          <p:cNvSpPr>
            <a:spLocks noChangeArrowheads="1"/>
          </p:cNvSpPr>
          <p:nvPr/>
        </p:nvSpPr>
        <p:spPr bwMode="auto">
          <a:xfrm rot="8220595">
            <a:off x="3181350" y="2262188"/>
            <a:ext cx="900113" cy="576262"/>
          </a:xfrm>
          <a:prstGeom prst="rightArrow">
            <a:avLst>
              <a:gd name="adj1" fmla="val 50000"/>
              <a:gd name="adj2" fmla="val 4994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371475" indent="-371475">
              <a:spcBef>
                <a:spcPct val="20000"/>
              </a:spcBef>
            </a:pPr>
            <a:endParaRPr lang="fr-FR" i="1">
              <a:solidFill>
                <a:srgbClr val="4B4F55"/>
              </a:solidFill>
              <a:latin typeface="Calibri" pitchFamily="34" charset="0"/>
            </a:endParaRPr>
          </a:p>
        </p:txBody>
      </p:sp>
      <p:sp>
        <p:nvSpPr>
          <p:cNvPr id="18438" name="Right Arrow 17"/>
          <p:cNvSpPr>
            <a:spLocks noChangeArrowheads="1"/>
          </p:cNvSpPr>
          <p:nvPr/>
        </p:nvSpPr>
        <p:spPr bwMode="auto">
          <a:xfrm rot="2601872">
            <a:off x="5065713" y="2262188"/>
            <a:ext cx="900112" cy="576262"/>
          </a:xfrm>
          <a:prstGeom prst="rightArrow">
            <a:avLst>
              <a:gd name="adj1" fmla="val 50000"/>
              <a:gd name="adj2" fmla="val 4994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371475" indent="-371475">
              <a:spcBef>
                <a:spcPct val="20000"/>
              </a:spcBef>
            </a:pPr>
            <a:endParaRPr lang="fr-FR" i="1">
              <a:solidFill>
                <a:srgbClr val="4B4F55"/>
              </a:solidFill>
              <a:latin typeface="Calibri" pitchFamily="34" charset="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95738"/>
            <a:ext cx="31686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Flood warn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825" y="5732463"/>
            <a:ext cx="71596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Severe flood warn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6888" y="5732463"/>
            <a:ext cx="7175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 descr="Flood aler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25" y="5732463"/>
            <a:ext cx="71596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http://www.ukfloodcontrol.com/images/sandbag%20doo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724400"/>
            <a:ext cx="1831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6" descr="http://www.atlasplanning.com/cnt/co/coArticleTopic/118/T11%20sud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3933825"/>
            <a:ext cx="21764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" descr="http://www.ericwjones.com/rain_water_harvesting_cha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6725" y="5157788"/>
            <a:ext cx="23272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835150" y="188913"/>
            <a:ext cx="547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WP3 - Introduction </a:t>
            </a:r>
            <a:endParaRPr lang="en-GB" sz="40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1062038"/>
            <a:ext cx="9144000" cy="1143000"/>
          </a:xfrm>
        </p:spPr>
        <p:txBody>
          <a:bodyPr/>
          <a:lstStyle/>
          <a:p>
            <a:r>
              <a:rPr lang="en-GB" sz="2800" b="1" smtClean="0"/>
              <a:t>Model Assembly for Pluvial Flood Modelling, Forecasting and Management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539552" y="2420888"/>
          <a:ext cx="8208912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5150" y="188913"/>
            <a:ext cx="547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WP3 - Introduction </a:t>
            </a:r>
            <a:endParaRPr lang="en-GB" sz="40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90"/>
          <p:cNvGrpSpPr>
            <a:grpSpLocks noChangeAspect="1"/>
          </p:cNvGrpSpPr>
          <p:nvPr/>
        </p:nvGrpSpPr>
        <p:grpSpPr bwMode="auto">
          <a:xfrm>
            <a:off x="755650" y="2241550"/>
            <a:ext cx="5040313" cy="1768475"/>
            <a:chOff x="1020" y="1207"/>
            <a:chExt cx="3175" cy="1114"/>
          </a:xfrm>
        </p:grpSpPr>
        <p:sp>
          <p:nvSpPr>
            <p:cNvPr id="22534" name="AutoShape 189"/>
            <p:cNvSpPr>
              <a:spLocks noChangeAspect="1" noChangeArrowheads="1" noTextEdit="1"/>
            </p:cNvSpPr>
            <p:nvPr/>
          </p:nvSpPr>
          <p:spPr bwMode="auto">
            <a:xfrm>
              <a:off x="1020" y="1207"/>
              <a:ext cx="3175" cy="11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2535" name="Picture 1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6" y="1213"/>
              <a:ext cx="1659" cy="1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36" name="Picture 19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8" y="1213"/>
              <a:ext cx="1481" cy="1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7" name="Freeform 193"/>
            <p:cNvSpPr>
              <a:spLocks noEditPoints="1"/>
            </p:cNvSpPr>
            <p:nvPr/>
          </p:nvSpPr>
          <p:spPr bwMode="auto">
            <a:xfrm>
              <a:off x="2705" y="1210"/>
              <a:ext cx="1487" cy="1108"/>
            </a:xfrm>
            <a:custGeom>
              <a:avLst/>
              <a:gdLst>
                <a:gd name="T0" fmla="*/ 0 w 1487"/>
                <a:gd name="T1" fmla="*/ 0 h 1108"/>
                <a:gd name="T2" fmla="*/ 1487 w 1487"/>
                <a:gd name="T3" fmla="*/ 0 h 1108"/>
                <a:gd name="T4" fmla="*/ 1487 w 1487"/>
                <a:gd name="T5" fmla="*/ 1108 h 1108"/>
                <a:gd name="T6" fmla="*/ 0 w 1487"/>
                <a:gd name="T7" fmla="*/ 1108 h 1108"/>
                <a:gd name="T8" fmla="*/ 0 w 1487"/>
                <a:gd name="T9" fmla="*/ 0 h 1108"/>
                <a:gd name="T10" fmla="*/ 6 w 1487"/>
                <a:gd name="T11" fmla="*/ 1105 h 1108"/>
                <a:gd name="T12" fmla="*/ 3 w 1487"/>
                <a:gd name="T13" fmla="*/ 1103 h 1108"/>
                <a:gd name="T14" fmla="*/ 1484 w 1487"/>
                <a:gd name="T15" fmla="*/ 1103 h 1108"/>
                <a:gd name="T16" fmla="*/ 1482 w 1487"/>
                <a:gd name="T17" fmla="*/ 1105 h 1108"/>
                <a:gd name="T18" fmla="*/ 1482 w 1487"/>
                <a:gd name="T19" fmla="*/ 3 h 1108"/>
                <a:gd name="T20" fmla="*/ 1484 w 1487"/>
                <a:gd name="T21" fmla="*/ 5 h 1108"/>
                <a:gd name="T22" fmla="*/ 3 w 1487"/>
                <a:gd name="T23" fmla="*/ 5 h 1108"/>
                <a:gd name="T24" fmla="*/ 6 w 1487"/>
                <a:gd name="T25" fmla="*/ 3 h 1108"/>
                <a:gd name="T26" fmla="*/ 6 w 1487"/>
                <a:gd name="T27" fmla="*/ 1105 h 1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7"/>
                <a:gd name="T43" fmla="*/ 0 h 1108"/>
                <a:gd name="T44" fmla="*/ 1487 w 1487"/>
                <a:gd name="T45" fmla="*/ 1108 h 1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7" h="1108">
                  <a:moveTo>
                    <a:pt x="0" y="0"/>
                  </a:moveTo>
                  <a:lnTo>
                    <a:pt x="1487" y="0"/>
                  </a:lnTo>
                  <a:lnTo>
                    <a:pt x="1487" y="1108"/>
                  </a:lnTo>
                  <a:lnTo>
                    <a:pt x="0" y="1108"/>
                  </a:lnTo>
                  <a:lnTo>
                    <a:pt x="0" y="0"/>
                  </a:lnTo>
                  <a:close/>
                  <a:moveTo>
                    <a:pt x="6" y="1105"/>
                  </a:moveTo>
                  <a:lnTo>
                    <a:pt x="3" y="1103"/>
                  </a:lnTo>
                  <a:lnTo>
                    <a:pt x="1484" y="1103"/>
                  </a:lnTo>
                  <a:lnTo>
                    <a:pt x="1482" y="1105"/>
                  </a:lnTo>
                  <a:lnTo>
                    <a:pt x="1482" y="3"/>
                  </a:lnTo>
                  <a:lnTo>
                    <a:pt x="1484" y="5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1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22530" name="Picture 201" descr="http://fotos00.lne.es/fotos/noticias/318x200/2010-06-28_IMG_2010-06-21_01.31.52__4464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700" y="2263775"/>
            <a:ext cx="253365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2" name="Title 19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84963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b="1" dirty="0" err="1" smtClean="0"/>
              <a:t>Modelling</a:t>
            </a:r>
            <a:r>
              <a:rPr lang="es-CO" b="1" dirty="0" smtClean="0"/>
              <a:t> of </a:t>
            </a:r>
            <a:r>
              <a:rPr lang="es-CO" b="1" dirty="0" err="1" smtClean="0"/>
              <a:t>Urban</a:t>
            </a:r>
            <a:r>
              <a:rPr lang="es-CO" b="1" dirty="0" smtClean="0"/>
              <a:t> Pluvial </a:t>
            </a:r>
            <a:r>
              <a:rPr lang="es-CO" b="1" dirty="0" err="1" smtClean="0"/>
              <a:t>Flooding</a:t>
            </a:r>
            <a:r>
              <a:rPr lang="es-CO" b="1" dirty="0" smtClean="0"/>
              <a:t> – </a:t>
            </a:r>
            <a:br>
              <a:rPr lang="es-CO" b="1" dirty="0" smtClean="0"/>
            </a:br>
            <a:r>
              <a:rPr lang="es-CO" b="1" dirty="0" smtClean="0"/>
              <a:t>Dual </a:t>
            </a:r>
            <a:r>
              <a:rPr lang="es-CO" b="1" dirty="0" err="1" smtClean="0"/>
              <a:t>Drainage</a:t>
            </a:r>
            <a:r>
              <a:rPr lang="es-CO" b="1" dirty="0" smtClean="0"/>
              <a:t> Concept</a:t>
            </a:r>
            <a:endParaRPr lang="en-GB" b="1" dirty="0"/>
          </a:p>
        </p:txBody>
      </p:sp>
      <p:pic>
        <p:nvPicPr>
          <p:cNvPr id="22532" name="Picture 1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297363"/>
            <a:ext cx="8096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5150" y="188913"/>
            <a:ext cx="547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WP3 - Introduction </a:t>
            </a:r>
            <a:endParaRPr lang="en-GB" sz="40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ight Arrow 11"/>
          <p:cNvSpPr>
            <a:spLocks noChangeArrowheads="1"/>
          </p:cNvSpPr>
          <p:nvPr/>
        </p:nvSpPr>
        <p:spPr bwMode="auto">
          <a:xfrm rot="1874695">
            <a:off x="2181225" y="2998788"/>
            <a:ext cx="1276350" cy="576262"/>
          </a:xfrm>
          <a:prstGeom prst="rightArrow">
            <a:avLst>
              <a:gd name="adj1" fmla="val 50000"/>
              <a:gd name="adj2" fmla="val 49968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3708400" y="5373688"/>
            <a:ext cx="5003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Calibri" pitchFamily="34" charset="0"/>
              </a:rPr>
              <a:t>Hybrid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latin typeface="Calibri" pitchFamily="34" charset="0"/>
              </a:rPr>
              <a:t>1D/1D + 1D/2D simulation</a:t>
            </a:r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3"/>
          <a:srcRect l="42061" t="18703" r="10344" b="28142"/>
          <a:stretch>
            <a:fillRect/>
          </a:stretch>
        </p:blipFill>
        <p:spPr bwMode="auto">
          <a:xfrm>
            <a:off x="3924300" y="2565400"/>
            <a:ext cx="43576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908175" y="1268413"/>
            <a:ext cx="6911975" cy="720725"/>
          </a:xfrm>
        </p:spPr>
        <p:txBody>
          <a:bodyPr/>
          <a:lstStyle/>
          <a:p>
            <a:pPr algn="r"/>
            <a:r>
              <a:rPr lang="en-US" b="1" smtClean="0"/>
              <a:t>To combine their advantages and overcome their disadvantages…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-252413" y="1346200"/>
            <a:ext cx="2195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1D / 2D</a:t>
            </a: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-36513" y="6396038"/>
            <a:ext cx="2195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alibri" pitchFamily="34" charset="0"/>
              </a:rPr>
              <a:t>1D / 1D</a:t>
            </a:r>
          </a:p>
        </p:txBody>
      </p:sp>
      <p:grpSp>
        <p:nvGrpSpPr>
          <p:cNvPr id="24583" name="Group 18"/>
          <p:cNvGrpSpPr>
            <a:grpSpLocks/>
          </p:cNvGrpSpPr>
          <p:nvPr/>
        </p:nvGrpSpPr>
        <p:grpSpPr bwMode="auto">
          <a:xfrm>
            <a:off x="485775" y="3860800"/>
            <a:ext cx="1925638" cy="2663825"/>
            <a:chOff x="179512" y="3429000"/>
            <a:chExt cx="1997364" cy="2808312"/>
          </a:xfrm>
        </p:grpSpPr>
        <p:pic>
          <p:nvPicPr>
            <p:cNvPr id="24587" name="Imagen 11" descr="C:\Users\SUSANA\Desktop\F021. Final_Deliverables\F02. Guidelines_Informatic_Support\Images\Overland5.t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99" t="27687" r="23134" b="13354"/>
            <a:stretch>
              <a:fillRect/>
            </a:stretch>
          </p:blipFill>
          <p:spPr bwMode="auto">
            <a:xfrm>
              <a:off x="179512" y="3429000"/>
              <a:ext cx="1824112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1672820" y="5301208"/>
              <a:ext cx="504056" cy="93610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371475" indent="-371475">
                <a:spcBef>
                  <a:spcPct val="20000"/>
                </a:spcBef>
              </a:pPr>
              <a:endParaRPr lang="fr-FR" i="1">
                <a:solidFill>
                  <a:srgbClr val="4B4F55"/>
                </a:solidFill>
                <a:latin typeface="Calibri" pitchFamily="34" charset="0"/>
              </a:endParaRPr>
            </a:p>
          </p:txBody>
        </p:sp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61" t="14008" r="29913" b="27167"/>
          <a:stretch>
            <a:fillRect/>
          </a:stretch>
        </p:blipFill>
        <p:spPr bwMode="auto">
          <a:xfrm>
            <a:off x="0" y="1700213"/>
            <a:ext cx="17748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ight Arrow 11"/>
          <p:cNvSpPr>
            <a:spLocks noChangeArrowheads="1"/>
          </p:cNvSpPr>
          <p:nvPr/>
        </p:nvSpPr>
        <p:spPr bwMode="auto">
          <a:xfrm rot="-1811713">
            <a:off x="2109788" y="5006975"/>
            <a:ext cx="1276350" cy="576263"/>
          </a:xfrm>
          <a:prstGeom prst="rightArrow">
            <a:avLst>
              <a:gd name="adj1" fmla="val 50000"/>
              <a:gd name="adj2" fmla="val 49968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150" y="188913"/>
            <a:ext cx="547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WP3 - Introduction </a:t>
            </a:r>
            <a:endParaRPr lang="en-GB" sz="40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Map_M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2627313"/>
            <a:ext cx="2911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Map_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75" y="2627313"/>
            <a:ext cx="29130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Map_M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2609850"/>
            <a:ext cx="2911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1042988" y="1990725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1D1D</a:t>
            </a:r>
            <a:endParaRPr lang="pt-PT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3779838" y="199072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Hybrid</a:t>
            </a:r>
          </a:p>
        </p:txBody>
      </p:sp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6937375" y="1990725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6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1D2D</a:t>
            </a:r>
          </a:p>
        </p:txBody>
      </p:sp>
      <p:sp>
        <p:nvSpPr>
          <p:cNvPr id="26632" name="Title 15"/>
          <p:cNvSpPr>
            <a:spLocks noGrp="1"/>
          </p:cNvSpPr>
          <p:nvPr>
            <p:ph type="title"/>
          </p:nvPr>
        </p:nvSpPr>
        <p:spPr>
          <a:xfrm>
            <a:off x="179388" y="1125538"/>
            <a:ext cx="8640762" cy="719137"/>
          </a:xfrm>
        </p:spPr>
        <p:txBody>
          <a:bodyPr/>
          <a:lstStyle/>
          <a:p>
            <a:r>
              <a:rPr lang="en-GB" b="1" smtClean="0"/>
              <a:t>Do hybrid models perform well?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5150" y="188913"/>
            <a:ext cx="547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cap="small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WP3 - Introduction </a:t>
            </a:r>
            <a:endParaRPr lang="en-GB" sz="4000" i="1" cap="small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2. Objectives and Actions of WP3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435</Words>
  <Application>Microsoft Office PowerPoint</Application>
  <PresentationFormat>On-screen Show (4:3)</PresentationFormat>
  <Paragraphs>85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13</vt:i4>
      </vt:variant>
      <vt:variant>
        <vt:lpstr>Titres des diapositives</vt:lpstr>
      </vt:variant>
      <vt:variant>
        <vt:i4>16</vt:i4>
      </vt:variant>
    </vt:vector>
  </HeadingPairs>
  <TitlesOfParts>
    <vt:vector size="33" baseType="lpstr">
      <vt:lpstr>Calibri</vt:lpstr>
      <vt:lpstr>Arial</vt:lpstr>
      <vt:lpstr>Times New Roman</vt:lpstr>
      <vt:lpstr>Verdana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WP3: URBAN PLUVIAL FLOOD            MODELLING AND PREDICTION</vt:lpstr>
      <vt:lpstr>INTRODUCTION TO URBAN PLUVIAL FLOOD MODELLING AND FORECASTING </vt:lpstr>
      <vt:lpstr>Diapositive 3</vt:lpstr>
      <vt:lpstr>Diapositive 4</vt:lpstr>
      <vt:lpstr>Model Assembly for Pluvial Flood Modelling, Forecasting and Management</vt:lpstr>
      <vt:lpstr>Modelling of Urban Pluvial Flooding –  Dual Drainage Concept</vt:lpstr>
      <vt:lpstr>To combine their advantages and overcome their disadvantages…</vt:lpstr>
      <vt:lpstr>Do hybrid models perform well?</vt:lpstr>
      <vt:lpstr>2. OBJECTIVES AND ACTIONS OF WP3</vt:lpstr>
      <vt:lpstr>WP3 “Connections”</vt:lpstr>
      <vt:lpstr>WP 3 - Actions</vt:lpstr>
      <vt:lpstr>4. CASE STUDIES</vt:lpstr>
      <vt:lpstr>Diapositive 13</vt:lpstr>
      <vt:lpstr>UK Study Site: Cranbrook catchment</vt:lpstr>
      <vt:lpstr>The Cranbrook catchment is within the coverage area of two C-band radars: Chenies and Thurnham, operated by UK Met Office</vt:lpstr>
      <vt:lpstr>5. CONTACT DETAILS 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sochoaro</dc:creator>
  <cp:lastModifiedBy>ditadmin</cp:lastModifiedBy>
  <cp:revision>171</cp:revision>
  <dcterms:created xsi:type="dcterms:W3CDTF">2011-11-09T16:50:55Z</dcterms:created>
  <dcterms:modified xsi:type="dcterms:W3CDTF">2011-12-01T11:10:29Z</dcterms:modified>
</cp:coreProperties>
</file>